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6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6140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39e30f41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39e30f41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3b6fae657_0_544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208" name="Google Shape;208;g93b6fae657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3cece6a61_0_1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218" name="Google Shape;218;g93cece6a6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3cece6a61_0_12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dirty="0" smtClean="0"/>
              <a:t>Please shift so that all the words fit on the left hand side </a:t>
            </a:r>
            <a:endParaRPr dirty="0"/>
          </a:p>
        </p:txBody>
      </p:sp>
      <p:sp>
        <p:nvSpPr>
          <p:cNvPr id="229" name="Google Shape;229;g93cece6a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3b6fae657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3b6fae657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Please adjust so the image is to the left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3b6fae657_0_257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250" name="Google Shape;250;g93b6fae657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3b6fae657_0_430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262" name="Google Shape;262;g93b6fae657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3b6fae657_0_442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275" name="Google Shape;275;g93b6fae657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3b6fae657_0_456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289" name="Google Shape;289;g93b6fae657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3b6fae65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3b6fae65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Same edits as other title slides please 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7ebbced32_5_54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310" name="Google Shape;310;g77ebbced32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3b6fae657_0_414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68" name="Google Shape;68;g93b6fae657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3b6fae657_0_235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dirty="0" smtClean="0"/>
              <a:t>Please adjust to fit all</a:t>
            </a:r>
            <a:r>
              <a:rPr lang="en-US" baseline="0" dirty="0" smtClean="0"/>
              <a:t> in the left </a:t>
            </a:r>
            <a:endParaRPr dirty="0"/>
          </a:p>
        </p:txBody>
      </p:sp>
      <p:sp>
        <p:nvSpPr>
          <p:cNvPr id="319" name="Google Shape;319;g93b6fae65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3b6fae657_0_477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dirty="0" smtClean="0"/>
              <a:t>Same as previous </a:t>
            </a:r>
            <a:endParaRPr dirty="0"/>
          </a:p>
        </p:txBody>
      </p:sp>
      <p:sp>
        <p:nvSpPr>
          <p:cNvPr id="331" name="Google Shape;331;g93b6fae657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3b6fae657_0_506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dirty="0" smtClean="0"/>
              <a:t>Same as previous</a:t>
            </a:r>
            <a:endParaRPr dirty="0"/>
          </a:p>
        </p:txBody>
      </p:sp>
      <p:sp>
        <p:nvSpPr>
          <p:cNvPr id="342" name="Google Shape;342;g93b6fae657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3b6fae657_0_520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dirty="0" smtClean="0"/>
              <a:t>Same as previous</a:t>
            </a:r>
            <a:endParaRPr dirty="0"/>
          </a:p>
        </p:txBody>
      </p:sp>
      <p:sp>
        <p:nvSpPr>
          <p:cNvPr id="355" name="Google Shape;355;g93b6fae657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3b6fae657_0_271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370" name="Google Shape;370;g93b6fae657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9dcbff99f_1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9dcbff99f_1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3b6fae657_0_294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dirty="0" smtClean="0"/>
              <a:t>Please adjust diagram to fit only in</a:t>
            </a:r>
            <a:r>
              <a:rPr lang="en-US" baseline="0" dirty="0" smtClean="0"/>
              <a:t> the left hand side of the box </a:t>
            </a:r>
            <a:endParaRPr dirty="0"/>
          </a:p>
        </p:txBody>
      </p:sp>
      <p:sp>
        <p:nvSpPr>
          <p:cNvPr id="77" name="Google Shape;77;g93b6fae657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3b6fae657_0_370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dirty="0" smtClean="0"/>
              <a:t>Please adjust this diagram as well</a:t>
            </a:r>
            <a:endParaRPr dirty="0"/>
          </a:p>
        </p:txBody>
      </p:sp>
      <p:sp>
        <p:nvSpPr>
          <p:cNvPr id="116" name="Google Shape;116;g93b6fae657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437" y="554493"/>
            <a:ext cx="2078400" cy="2772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3b6fae657_0_286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159" name="Google Shape;159;g93b6fae657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3b6fae657_0_196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168" name="Google Shape;168;g93b6fae65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3b6fae657_0_205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178" name="Google Shape;178;g93b6fae65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5105d2a0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5105d2a0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Please remove the image on this </a:t>
            </a:r>
            <a:r>
              <a:rPr lang="en-US" dirty="0" err="1" smtClean="0"/>
              <a:t>ppt</a:t>
            </a:r>
            <a:r>
              <a:rPr lang="en-US" dirty="0" smtClean="0"/>
              <a:t> and replace it onto the left side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3b6fae657_0_491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/>
          </a:p>
        </p:txBody>
      </p:sp>
      <p:sp>
        <p:nvSpPr>
          <p:cNvPr id="199" name="Google Shape;199;g93b6fae657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5400" y="554038"/>
            <a:ext cx="4929188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- Blue">
  <p:cSld name="Basic -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04800" y="260509"/>
            <a:ext cx="81345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04800" y="1047750"/>
            <a:ext cx="8137500" cy="3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1A1E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1A1E7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1A1E7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1A1E7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1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0" y="4778375"/>
            <a:ext cx="41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l="70344" r="23319"/>
          <a:stretch/>
        </p:blipFill>
        <p:spPr>
          <a:xfrm>
            <a:off x="-5" y="0"/>
            <a:ext cx="47943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76319"/>
          <a:stretch/>
        </p:blipFill>
        <p:spPr>
          <a:xfrm>
            <a:off x="4727175" y="0"/>
            <a:ext cx="4416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83075" y="1365993"/>
            <a:ext cx="3734925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Shift Security Everywhere</a:t>
            </a:r>
            <a:endParaRPr sz="4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659275" y="1440175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75" y="4132467"/>
            <a:ext cx="1868592" cy="3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83075" y="389988"/>
            <a:ext cx="54330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DevSecOps SKILup Day</a:t>
            </a:r>
            <a:endParaRPr sz="2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17-September, 2020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83075" y="3514188"/>
            <a:ext cx="54330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 Johnson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Delivery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Exposures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3" name="Google Shape;213;p23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23"/>
          <p:cNvSpPr txBox="1"/>
          <p:nvPr/>
        </p:nvSpPr>
        <p:spPr>
          <a:xfrm>
            <a:off x="171550" y="1661213"/>
            <a:ext cx="35259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Wrong Thing Released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2025100" y="2289200"/>
            <a:ext cx="29832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Unknown Changes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Delivery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Exposures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3" name="Google Shape;223;p24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4"/>
          <p:cNvSpPr txBox="1"/>
          <p:nvPr/>
        </p:nvSpPr>
        <p:spPr>
          <a:xfrm>
            <a:off x="62693" y="1623200"/>
            <a:ext cx="35259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Wrong Thing Released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1684014" y="2232617"/>
            <a:ext cx="29832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Unknown Changes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3119708" y="2920205"/>
            <a:ext cx="29832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Manual Steps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32" name="Google Shape;2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Delivery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Exposures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34" name="Google Shape;234;p25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5"/>
          <p:cNvSpPr txBox="1"/>
          <p:nvPr/>
        </p:nvSpPr>
        <p:spPr>
          <a:xfrm>
            <a:off x="171550" y="1661213"/>
            <a:ext cx="35259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Wrong Thing Released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5868405" y="3545175"/>
            <a:ext cx="33534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Deployment Failure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2025100" y="2289200"/>
            <a:ext cx="29832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Unknown Changes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3976050" y="2917188"/>
            <a:ext cx="29832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Manual Steps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r="5141" b="9255"/>
          <a:stretch/>
        </p:blipFill>
        <p:spPr>
          <a:xfrm>
            <a:off x="3255175" y="963475"/>
            <a:ext cx="5888850" cy="4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 r="95869"/>
          <a:stretch/>
        </p:blipFill>
        <p:spPr>
          <a:xfrm>
            <a:off x="0" y="0"/>
            <a:ext cx="33167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 txBox="1"/>
          <p:nvPr/>
        </p:nvSpPr>
        <p:spPr>
          <a:xfrm>
            <a:off x="369075" y="1335313"/>
            <a:ext cx="4522239" cy="144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Production Security</a:t>
            </a:r>
            <a:endParaRPr sz="4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46" name="Google Shape;246;p26"/>
          <p:cNvCxnSpPr/>
          <p:nvPr/>
        </p:nvCxnSpPr>
        <p:spPr>
          <a:xfrm>
            <a:off x="858500" y="994675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7" name="Google Shape;247;p26"/>
          <p:cNvPicPr preferRelativeResize="0"/>
          <p:nvPr/>
        </p:nvPicPr>
        <p:blipFill rotWithShape="1">
          <a:blip r:embed="rId3">
            <a:alphaModFix/>
          </a:blip>
          <a:srcRect b="89261"/>
          <a:stretch/>
        </p:blipFill>
        <p:spPr>
          <a:xfrm>
            <a:off x="2935775" y="1"/>
            <a:ext cx="6208250" cy="10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53" name="Google Shape;2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DORA Metrics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55" name="Google Shape;255;p27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27"/>
          <p:cNvSpPr txBox="1"/>
          <p:nvPr/>
        </p:nvSpPr>
        <p:spPr>
          <a:xfrm>
            <a:off x="313075" y="1558811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MTTD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2063480" y="1558811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MTTR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272225" y="2433017"/>
            <a:ext cx="16971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found a problem!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2042326" y="2451492"/>
            <a:ext cx="17682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fixed the problem!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65" name="Google Shape;2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8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Scary Part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67" name="Google Shape;267;p28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28"/>
          <p:cNvSpPr txBox="1"/>
          <p:nvPr/>
        </p:nvSpPr>
        <p:spPr>
          <a:xfrm>
            <a:off x="157834" y="1566068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MTTD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2797775" y="1528307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MTTR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0" y="2232068"/>
            <a:ext cx="16971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found a problem!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2612118" y="2194307"/>
            <a:ext cx="17682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fixed the problem!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1371598" y="1566068"/>
            <a:ext cx="1349831" cy="4966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EXPOSURE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78" name="Google Shape;2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New Metric - MTTMitigate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80" name="Google Shape;280;p29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29"/>
          <p:cNvSpPr txBox="1"/>
          <p:nvPr/>
        </p:nvSpPr>
        <p:spPr>
          <a:xfrm>
            <a:off x="241491" y="1500590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MTTD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29"/>
          <p:cNvSpPr txBox="1"/>
          <p:nvPr/>
        </p:nvSpPr>
        <p:spPr>
          <a:xfrm>
            <a:off x="3710852" y="1477179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MTTR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0" y="2177808"/>
            <a:ext cx="16971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We found a problem!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3710852" y="2012550"/>
            <a:ext cx="17682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fixed the problem!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1932504" y="1524684"/>
            <a:ext cx="11412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MTTM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1744575" y="2012550"/>
            <a:ext cx="16971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turned it off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aleway"/>
              <a:buChar char="-"/>
            </a:pPr>
            <a:r>
              <a:rPr lang="en" sz="1200" i="1" dirty="0">
                <a:latin typeface="Raleway"/>
                <a:ea typeface="Raleway"/>
                <a:cs typeface="Raleway"/>
                <a:sym typeface="Raleway"/>
              </a:rPr>
              <a:t>or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    -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Rolled it back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92" name="Google Shape;2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Updated DORA Metrics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94" name="Google Shape;294;p30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0"/>
          <p:cNvSpPr txBox="1"/>
          <p:nvPr/>
        </p:nvSpPr>
        <p:spPr>
          <a:xfrm>
            <a:off x="92529" y="1442532"/>
            <a:ext cx="22596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MTTD = MTTM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2694851" y="1600550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MTTR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220890" y="2253675"/>
            <a:ext cx="16971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found a problem!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i="1" dirty="0">
                <a:latin typeface="Raleway"/>
                <a:ea typeface="Raleway"/>
                <a:cs typeface="Raleway"/>
                <a:sym typeface="Raleway"/>
              </a:rPr>
              <a:t>And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instantly;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Turned it off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-"/>
            </a:pPr>
            <a:r>
              <a:rPr lang="en" sz="1200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</a:t>
            </a:r>
            <a:r>
              <a:rPr lang="e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-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Rolled it back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2452460" y="2355275"/>
            <a:ext cx="17682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We fixed the problem!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1"/>
          <p:cNvPicPr preferRelativeResize="0"/>
          <p:nvPr/>
        </p:nvPicPr>
        <p:blipFill rotWithShape="1">
          <a:blip r:embed="rId3">
            <a:alphaModFix/>
          </a:blip>
          <a:srcRect r="5141" b="9255"/>
          <a:stretch/>
        </p:blipFill>
        <p:spPr>
          <a:xfrm>
            <a:off x="3255175" y="963475"/>
            <a:ext cx="5888850" cy="4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 rotWithShape="1">
          <a:blip r:embed="rId3">
            <a:alphaModFix/>
          </a:blip>
          <a:srcRect r="95869"/>
          <a:stretch/>
        </p:blipFill>
        <p:spPr>
          <a:xfrm>
            <a:off x="0" y="0"/>
            <a:ext cx="33167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 txBox="1"/>
          <p:nvPr/>
        </p:nvSpPr>
        <p:spPr>
          <a:xfrm>
            <a:off x="274732" y="1364343"/>
            <a:ext cx="3985211" cy="111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Shifting Security</a:t>
            </a:r>
            <a:endParaRPr sz="4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Everywhere</a:t>
            </a:r>
            <a:endParaRPr sz="4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06" name="Google Shape;306;p31"/>
          <p:cNvCxnSpPr/>
          <p:nvPr/>
        </p:nvCxnSpPr>
        <p:spPr>
          <a:xfrm>
            <a:off x="858500" y="994675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b="89261"/>
          <a:stretch/>
        </p:blipFill>
        <p:spPr>
          <a:xfrm>
            <a:off x="2935775" y="1"/>
            <a:ext cx="6208250" cy="10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Q: Where does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DevSecOps fit</a:t>
            </a: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5" name="Google Shape;315;p32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6" name="Google Shape;3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7590" y="1447288"/>
            <a:ext cx="5632326" cy="22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Controversial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Statement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5"/>
          <p:cNvSpPr txBox="1"/>
          <p:nvPr/>
        </p:nvSpPr>
        <p:spPr>
          <a:xfrm>
            <a:off x="-84736" y="1944915"/>
            <a:ext cx="5738050" cy="18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DevSecOps doesn’t exist - </a:t>
            </a:r>
            <a:r>
              <a:rPr lang="en" sz="2400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 shouldn’t</a:t>
            </a:r>
            <a:endParaRPr sz="2400" i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22" name="Google Shape;3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A: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Everywhere!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4" name="Google Shape;324;p33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5" name="Google Shape;3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5838" y="1447288"/>
            <a:ext cx="5632326" cy="22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3"/>
          <p:cNvSpPr txBox="1"/>
          <p:nvPr/>
        </p:nvSpPr>
        <p:spPr>
          <a:xfrm>
            <a:off x="171541" y="2763000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Development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7" name="Google Shape;327;p33"/>
          <p:cNvSpPr txBox="1"/>
          <p:nvPr/>
        </p:nvSpPr>
        <p:spPr>
          <a:xfrm>
            <a:off x="4801566" y="533025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Delivery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33"/>
          <p:cNvSpPr txBox="1"/>
          <p:nvPr/>
        </p:nvSpPr>
        <p:spPr>
          <a:xfrm>
            <a:off x="4403591" y="3942375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Production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334" name="Google Shape;3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4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Secure in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Development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6" name="Google Shape;336;p34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7" name="Google Shape;3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5838" y="1447288"/>
            <a:ext cx="5632326" cy="22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4"/>
          <p:cNvSpPr txBox="1"/>
          <p:nvPr/>
        </p:nvSpPr>
        <p:spPr>
          <a:xfrm>
            <a:off x="171541" y="2763000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Development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200300" y="3287700"/>
            <a:ext cx="34374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right people are making the right changes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right sets of tests were performed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code passed our thresholds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345" name="Google Shape;3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5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Secure in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Delivery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7" name="Google Shape;347;p35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8" name="Google Shape;34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5838" y="1447288"/>
            <a:ext cx="5632326" cy="22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5"/>
          <p:cNvSpPr txBox="1"/>
          <p:nvPr/>
        </p:nvSpPr>
        <p:spPr>
          <a:xfrm>
            <a:off x="171541" y="2763000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Development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p35"/>
          <p:cNvSpPr txBox="1"/>
          <p:nvPr/>
        </p:nvSpPr>
        <p:spPr>
          <a:xfrm>
            <a:off x="4801566" y="533025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Delivery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200300" y="3287700"/>
            <a:ext cx="34374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right people are making the right changes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right sets of tests were performed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code passed our thresholds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6074325" y="141975"/>
            <a:ext cx="34374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Immutable pipeline &amp; components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Changes detected, analyzed, approved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Automated everything - no manual steps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Automatic rollback on failure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58" name="Google Shape;3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6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Secure in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Production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0" name="Google Shape;360;p36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1" name="Google Shape;3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5838" y="1447288"/>
            <a:ext cx="5632326" cy="22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6"/>
          <p:cNvSpPr txBox="1"/>
          <p:nvPr/>
        </p:nvSpPr>
        <p:spPr>
          <a:xfrm>
            <a:off x="171541" y="2763000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Development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36"/>
          <p:cNvSpPr txBox="1"/>
          <p:nvPr/>
        </p:nvSpPr>
        <p:spPr>
          <a:xfrm>
            <a:off x="4801566" y="533025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Delivery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4403591" y="3942375"/>
            <a:ext cx="2184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Production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p36"/>
          <p:cNvSpPr txBox="1"/>
          <p:nvPr/>
        </p:nvSpPr>
        <p:spPr>
          <a:xfrm>
            <a:off x="200300" y="3287700"/>
            <a:ext cx="3437400" cy="22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right people are making the right changes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right sets of tests were performed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 code passed our thresholds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36"/>
          <p:cNvSpPr txBox="1"/>
          <p:nvPr/>
        </p:nvSpPr>
        <p:spPr>
          <a:xfrm>
            <a:off x="6074325" y="141975"/>
            <a:ext cx="34374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Immutable pipeline &amp; components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Changes detected, analyzed, approved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Automated everything - no manual steps 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Automatic rollback on failure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6006400" y="3494775"/>
            <a:ext cx="34374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Bill of materials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Instant mitigation without redeployment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Graceful recovery and rollbacks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Integrated and automated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73" name="Google Shape;3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7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Want to know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more?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5" name="Google Shape;375;p37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37"/>
          <p:cNvSpPr txBox="1"/>
          <p:nvPr/>
        </p:nvSpPr>
        <p:spPr>
          <a:xfrm>
            <a:off x="190156" y="2176239"/>
            <a:ext cx="5090155" cy="8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www.cloudbees.com/solutions/devsecops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8"/>
          <p:cNvPicPr preferRelativeResize="0"/>
          <p:nvPr/>
        </p:nvPicPr>
        <p:blipFill rotWithShape="1">
          <a:blip r:embed="rId3">
            <a:alphaModFix/>
          </a:blip>
          <a:srcRect l="70344" r="23319"/>
          <a:stretch/>
        </p:blipFill>
        <p:spPr>
          <a:xfrm>
            <a:off x="-5" y="0"/>
            <a:ext cx="47943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/>
          <p:cNvPicPr preferRelativeResize="0"/>
          <p:nvPr/>
        </p:nvPicPr>
        <p:blipFill rotWithShape="1">
          <a:blip r:embed="rId3">
            <a:alphaModFix/>
          </a:blip>
          <a:srcRect l="76319"/>
          <a:stretch/>
        </p:blipFill>
        <p:spPr>
          <a:xfrm>
            <a:off x="4727175" y="0"/>
            <a:ext cx="4416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8"/>
          <p:cNvSpPr txBox="1"/>
          <p:nvPr/>
        </p:nvSpPr>
        <p:spPr>
          <a:xfrm>
            <a:off x="476946" y="1574983"/>
            <a:ext cx="64119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Thank You</a:t>
            </a:r>
            <a:endParaRPr sz="42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4" name="Google Shape;384;p38"/>
          <p:cNvCxnSpPr/>
          <p:nvPr/>
        </p:nvCxnSpPr>
        <p:spPr>
          <a:xfrm>
            <a:off x="845825" y="1211575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5" name="Google Shape;3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827" y="3002717"/>
            <a:ext cx="1868592" cy="3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“traditional” 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view of Security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6"/>
          <p:cNvSpPr/>
          <p:nvPr/>
        </p:nvSpPr>
        <p:spPr>
          <a:xfrm>
            <a:off x="774032" y="226695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2145632" y="226695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593432" y="22606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85800" y="23495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B9B9B9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057400" y="23495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B9B9B9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3505200" y="234315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B9B9B9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78591" y="244901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87878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950191" y="244901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87878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397991" y="244266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87878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86552" y="3287200"/>
            <a:ext cx="597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Trebuchet MS"/>
              <a:buNone/>
            </a:pPr>
            <a:r>
              <a:rPr lang="en" sz="1300" b="1" i="0" u="none" strike="noStrike" cap="none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DEV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2076324" y="3287200"/>
            <a:ext cx="597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Trebuchet MS"/>
              <a:buNone/>
            </a:pPr>
            <a:r>
              <a:rPr lang="en" sz="1300" b="1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TEST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97475" y="3296175"/>
            <a:ext cx="597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Trebuchet MS"/>
              <a:buNone/>
            </a:pPr>
            <a:r>
              <a:rPr lang="en" sz="1300" b="1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PRE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7656679" y="2220650"/>
            <a:ext cx="881241" cy="1311800"/>
            <a:chOff x="4769591" y="2266950"/>
            <a:chExt cx="881241" cy="1311800"/>
          </a:xfrm>
        </p:grpSpPr>
        <p:sp>
          <p:nvSpPr>
            <p:cNvPr id="96" name="Google Shape;96;p16"/>
            <p:cNvSpPr/>
            <p:nvPr/>
          </p:nvSpPr>
          <p:spPr>
            <a:xfrm>
              <a:off x="4965032" y="226695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4876800" y="234950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4769591" y="244901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878787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4837275" y="3291950"/>
              <a:ext cx="68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300"/>
                <a:buFont typeface="Trebuchet MS"/>
                <a:buNone/>
              </a:pPr>
              <a:r>
                <a:rPr lang="en" sz="1300" b="1" i="0" u="none" strike="noStrike" cap="none">
                  <a:solidFill>
                    <a:srgbClr val="111111"/>
                  </a:solidFill>
                  <a:latin typeface="Lato"/>
                  <a:ea typeface="Lato"/>
                  <a:cs typeface="Lato"/>
                  <a:sym typeface="Lato"/>
                </a:rPr>
                <a:t>PROD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00" name="Google Shape;100;p16"/>
          <p:cNvCxnSpPr/>
          <p:nvPr/>
        </p:nvCxnSpPr>
        <p:spPr>
          <a:xfrm rot="10800000">
            <a:off x="6776314" y="3204658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1" name="Google Shape;101;p16"/>
          <p:cNvCxnSpPr/>
          <p:nvPr/>
        </p:nvCxnSpPr>
        <p:spPr>
          <a:xfrm rot="10800000">
            <a:off x="1613106" y="3181383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2" name="Google Shape;102;p16"/>
          <p:cNvCxnSpPr/>
          <p:nvPr/>
        </p:nvCxnSpPr>
        <p:spPr>
          <a:xfrm rot="10800000">
            <a:off x="2984706" y="3191966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3" name="Google Shape;103;p16"/>
          <p:cNvCxnSpPr/>
          <p:nvPr/>
        </p:nvCxnSpPr>
        <p:spPr>
          <a:xfrm rot="10800000">
            <a:off x="4432506" y="3187733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4" name="Google Shape;104;p16"/>
          <p:cNvSpPr/>
          <p:nvPr/>
        </p:nvSpPr>
        <p:spPr>
          <a:xfrm rot="5400000">
            <a:off x="7112099" y="267761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28AED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6"/>
          <p:cNvSpPr/>
          <p:nvPr/>
        </p:nvSpPr>
        <p:spPr>
          <a:xfrm rot="5400000">
            <a:off x="1482408" y="267761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28AED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6"/>
          <p:cNvSpPr/>
          <p:nvPr/>
        </p:nvSpPr>
        <p:spPr>
          <a:xfrm rot="5400000">
            <a:off x="2864591" y="2692427"/>
            <a:ext cx="304800" cy="152400"/>
          </a:xfrm>
          <a:prstGeom prst="triangle">
            <a:avLst>
              <a:gd name="adj" fmla="val 50000"/>
            </a:avLst>
          </a:prstGeom>
          <a:solidFill>
            <a:srgbClr val="28AED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16"/>
          <p:cNvSpPr/>
          <p:nvPr/>
        </p:nvSpPr>
        <p:spPr>
          <a:xfrm rot="5400000">
            <a:off x="4267940" y="2692427"/>
            <a:ext cx="304800" cy="152400"/>
          </a:xfrm>
          <a:prstGeom prst="triangle">
            <a:avLst>
              <a:gd name="adj" fmla="val 50000"/>
            </a:avLst>
          </a:prstGeom>
          <a:solidFill>
            <a:srgbClr val="28AED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8" name="Google Shape;108;p16"/>
          <p:cNvGrpSpPr/>
          <p:nvPr/>
        </p:nvGrpSpPr>
        <p:grpSpPr>
          <a:xfrm>
            <a:off x="5523075" y="2266950"/>
            <a:ext cx="889757" cy="1311800"/>
            <a:chOff x="7809075" y="2266950"/>
            <a:chExt cx="889757" cy="1311800"/>
          </a:xfrm>
        </p:grpSpPr>
        <p:sp>
          <p:nvSpPr>
            <p:cNvPr id="109" name="Google Shape;109;p16"/>
            <p:cNvSpPr/>
            <p:nvPr/>
          </p:nvSpPr>
          <p:spPr>
            <a:xfrm>
              <a:off x="7809075" y="3291950"/>
              <a:ext cx="68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300"/>
                <a:buFont typeface="Trebuchet MS"/>
                <a:buNone/>
              </a:pPr>
              <a:r>
                <a:rPr lang="en" sz="1300" b="1">
                  <a:solidFill>
                    <a:srgbClr val="111111"/>
                  </a:solidFill>
                  <a:latin typeface="Lato"/>
                  <a:ea typeface="Lato"/>
                  <a:cs typeface="Lato"/>
                  <a:sym typeface="Lato"/>
                </a:rPr>
                <a:t>SEC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8013032" y="226695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924800" y="234950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817591" y="244901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878787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88513"/>
          <a:stretch/>
        </p:blipFill>
        <p:spPr>
          <a:xfrm>
            <a:off x="4610100" y="2238375"/>
            <a:ext cx="5970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“Shift Left” 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view of Security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1" name="Google Shape;121;p17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2" name="Google Shape;122;p17"/>
          <p:cNvGrpSpPr/>
          <p:nvPr/>
        </p:nvGrpSpPr>
        <p:grpSpPr>
          <a:xfrm>
            <a:off x="2209800" y="2260600"/>
            <a:ext cx="4965032" cy="774700"/>
            <a:chOff x="1981200" y="2260600"/>
            <a:chExt cx="4965032" cy="774700"/>
          </a:xfrm>
        </p:grpSpPr>
        <p:sp>
          <p:nvSpPr>
            <p:cNvPr id="123" name="Google Shape;123;p17"/>
            <p:cNvSpPr/>
            <p:nvPr/>
          </p:nvSpPr>
          <p:spPr>
            <a:xfrm>
              <a:off x="2069432" y="226695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3441032" y="226695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888832" y="226060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6260432" y="226695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981200" y="234950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3352800" y="234950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800600" y="234315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172200" y="234950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31" name="Google Shape;131;p17"/>
          <p:cNvSpPr/>
          <p:nvPr/>
        </p:nvSpPr>
        <p:spPr>
          <a:xfrm>
            <a:off x="2102591" y="244901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87878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3474191" y="244901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87878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4921991" y="244266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87878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6293591" y="244901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87878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2210552" y="3287200"/>
            <a:ext cx="597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Trebuchet MS"/>
              <a:buNone/>
            </a:pPr>
            <a:r>
              <a:rPr lang="en" sz="1300" b="1" i="0" u="none" strike="noStrike" cap="none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DEV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3600324" y="3287200"/>
            <a:ext cx="6858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Trebuchet MS"/>
              <a:buNone/>
            </a:pPr>
            <a:r>
              <a:rPr lang="en" sz="1300" b="1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TEST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5021475" y="3296175"/>
            <a:ext cx="597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Trebuchet MS"/>
              <a:buNone/>
            </a:pPr>
            <a:r>
              <a:rPr lang="en" sz="1300" b="1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PRE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6361275" y="3291950"/>
            <a:ext cx="6858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00"/>
              <a:buFont typeface="Trebuchet MS"/>
              <a:buNone/>
            </a:pPr>
            <a:r>
              <a:rPr lang="en" sz="1300" b="1" i="0" u="none" strike="noStrike" cap="none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PROD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9" name="Google Shape;139;p17"/>
          <p:cNvCxnSpPr/>
          <p:nvPr/>
        </p:nvCxnSpPr>
        <p:spPr>
          <a:xfrm rot="10800000">
            <a:off x="7241789" y="3204658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0" name="Google Shape;140;p17"/>
          <p:cNvCxnSpPr/>
          <p:nvPr/>
        </p:nvCxnSpPr>
        <p:spPr>
          <a:xfrm rot="10800000">
            <a:off x="3137106" y="3181383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1" name="Google Shape;141;p17"/>
          <p:cNvCxnSpPr/>
          <p:nvPr/>
        </p:nvCxnSpPr>
        <p:spPr>
          <a:xfrm rot="10800000">
            <a:off x="4508706" y="3191966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2" name="Google Shape;142;p17"/>
          <p:cNvCxnSpPr/>
          <p:nvPr/>
        </p:nvCxnSpPr>
        <p:spPr>
          <a:xfrm rot="10800000">
            <a:off x="5956506" y="3187733"/>
            <a:ext cx="0" cy="461400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43" name="Google Shape;143;p17"/>
          <p:cNvSpPr/>
          <p:nvPr/>
        </p:nvSpPr>
        <p:spPr>
          <a:xfrm rot="5400000">
            <a:off x="3006408" y="267761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28AED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7"/>
          <p:cNvSpPr/>
          <p:nvPr/>
        </p:nvSpPr>
        <p:spPr>
          <a:xfrm rot="5400000">
            <a:off x="4388591" y="2692427"/>
            <a:ext cx="304800" cy="152400"/>
          </a:xfrm>
          <a:prstGeom prst="triangle">
            <a:avLst>
              <a:gd name="adj" fmla="val 50000"/>
            </a:avLst>
          </a:prstGeom>
          <a:solidFill>
            <a:srgbClr val="28AED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17"/>
          <p:cNvSpPr/>
          <p:nvPr/>
        </p:nvSpPr>
        <p:spPr>
          <a:xfrm rot="5400000">
            <a:off x="5791940" y="2692427"/>
            <a:ext cx="304800" cy="152400"/>
          </a:xfrm>
          <a:prstGeom prst="triangle">
            <a:avLst>
              <a:gd name="adj" fmla="val 50000"/>
            </a:avLst>
          </a:prstGeom>
          <a:solidFill>
            <a:srgbClr val="28AED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rebuchet MS"/>
              <a:buNone/>
            </a:pPr>
            <a:endParaRPr sz="13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6" name="Google Shape;146;p17"/>
          <p:cNvGrpSpPr/>
          <p:nvPr/>
        </p:nvGrpSpPr>
        <p:grpSpPr>
          <a:xfrm>
            <a:off x="2866325" y="1061000"/>
            <a:ext cx="889757" cy="1311800"/>
            <a:chOff x="7809075" y="2266950"/>
            <a:chExt cx="889757" cy="1311800"/>
          </a:xfrm>
        </p:grpSpPr>
        <p:sp>
          <p:nvSpPr>
            <p:cNvPr id="147" name="Google Shape;147;p17"/>
            <p:cNvSpPr/>
            <p:nvPr/>
          </p:nvSpPr>
          <p:spPr>
            <a:xfrm>
              <a:off x="7809075" y="3291950"/>
              <a:ext cx="68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1300"/>
                <a:buFont typeface="Trebuchet MS"/>
                <a:buNone/>
              </a:pPr>
              <a:r>
                <a:rPr lang="en" sz="1300" b="1">
                  <a:solidFill>
                    <a:srgbClr val="111111"/>
                  </a:solidFill>
                  <a:latin typeface="Lato"/>
                  <a:ea typeface="Lato"/>
                  <a:cs typeface="Lato"/>
                  <a:sym typeface="Lato"/>
                </a:rPr>
                <a:t>SEC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8013032" y="226695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924800" y="234950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B9B9B9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7817591" y="2449010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878787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51" name="Google Shape;151;p17"/>
          <p:cNvGrpSpPr/>
          <p:nvPr/>
        </p:nvGrpSpPr>
        <p:grpSpPr>
          <a:xfrm rot="-811081">
            <a:off x="3438722" y="1916753"/>
            <a:ext cx="304864" cy="393476"/>
            <a:chOff x="4344140" y="3835427"/>
            <a:chExt cx="304800" cy="304800"/>
          </a:xfrm>
        </p:grpSpPr>
        <p:sp>
          <p:nvSpPr>
            <p:cNvPr id="152" name="Google Shape;152;p17"/>
            <p:cNvSpPr/>
            <p:nvPr/>
          </p:nvSpPr>
          <p:spPr>
            <a:xfrm rot="5400000">
              <a:off x="4420340" y="3911627"/>
              <a:ext cx="304800" cy="152400"/>
            </a:xfrm>
            <a:prstGeom prst="triangle">
              <a:avLst>
                <a:gd name="adj" fmla="val 50000"/>
              </a:avLst>
            </a:prstGeom>
            <a:solidFill>
              <a:srgbClr val="28AED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 rot="-5400000" flipH="1">
              <a:off x="4267940" y="3911627"/>
              <a:ext cx="304800" cy="152400"/>
            </a:xfrm>
            <a:prstGeom prst="triangle">
              <a:avLst>
                <a:gd name="adj" fmla="val 50000"/>
              </a:avLst>
            </a:prstGeom>
            <a:solidFill>
              <a:srgbClr val="28AED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54" name="Google Shape;154;p17"/>
          <p:cNvGrpSpPr/>
          <p:nvPr/>
        </p:nvGrpSpPr>
        <p:grpSpPr>
          <a:xfrm rot="811081" flipH="1">
            <a:off x="2600522" y="1916753"/>
            <a:ext cx="304864" cy="393476"/>
            <a:chOff x="4344140" y="3835427"/>
            <a:chExt cx="304800" cy="304800"/>
          </a:xfrm>
        </p:grpSpPr>
        <p:sp>
          <p:nvSpPr>
            <p:cNvPr id="155" name="Google Shape;155;p17"/>
            <p:cNvSpPr/>
            <p:nvPr/>
          </p:nvSpPr>
          <p:spPr>
            <a:xfrm rot="5400000">
              <a:off x="4420340" y="3911627"/>
              <a:ext cx="304800" cy="152400"/>
            </a:xfrm>
            <a:prstGeom prst="triangle">
              <a:avLst>
                <a:gd name="adj" fmla="val 50000"/>
              </a:avLst>
            </a:prstGeom>
            <a:solidFill>
              <a:srgbClr val="28AED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 rot="-5400000" flipH="1">
              <a:off x="4267940" y="3911627"/>
              <a:ext cx="304800" cy="152400"/>
            </a:xfrm>
            <a:prstGeom prst="triangle">
              <a:avLst>
                <a:gd name="adj" fmla="val 50000"/>
              </a:avLst>
            </a:prstGeom>
            <a:solidFill>
              <a:srgbClr val="28AED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Trebuchet MS"/>
                <a:buNone/>
              </a:pPr>
              <a:endParaRPr sz="1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Continuous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DevOps process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4" name="Google Shape;164;p18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334" y="1444336"/>
            <a:ext cx="5858393" cy="2351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“Shift Security Left” </a:t>
            </a: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Fallacy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3" name="Google Shape;173;p19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0791" y="1563567"/>
            <a:ext cx="5428668" cy="1949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19"/>
          <p:cNvCxnSpPr/>
          <p:nvPr/>
        </p:nvCxnSpPr>
        <p:spPr>
          <a:xfrm rot="10800000">
            <a:off x="4012000" y="1147750"/>
            <a:ext cx="0" cy="32205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“Shift Security Left” </a:t>
            </a: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Fallacy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3" name="Google Shape;183;p20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35227" y="1343469"/>
            <a:ext cx="5632326" cy="224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0"/>
          <p:cNvCxnSpPr/>
          <p:nvPr/>
        </p:nvCxnSpPr>
        <p:spPr>
          <a:xfrm rot="10800000">
            <a:off x="4012000" y="1147750"/>
            <a:ext cx="0" cy="32205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20"/>
          <p:cNvSpPr/>
          <p:nvPr/>
        </p:nvSpPr>
        <p:spPr>
          <a:xfrm rot="-3579387" flipH="1">
            <a:off x="4015949" y="991779"/>
            <a:ext cx="1221536" cy="950482"/>
          </a:xfrm>
          <a:prstGeom prst="bentArrow">
            <a:avLst>
              <a:gd name="adj1" fmla="val 25000"/>
              <a:gd name="adj2" fmla="val 27231"/>
              <a:gd name="adj3" fmla="val 25000"/>
              <a:gd name="adj4" fmla="val 43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4297928" y="1989897"/>
            <a:ext cx="1596600" cy="1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mic Sans MS"/>
                <a:ea typeface="Comic Sans MS"/>
                <a:cs typeface="Comic Sans MS"/>
                <a:sym typeface="Comic Sans MS"/>
              </a:rPr>
              <a:t>What about this side?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 rotWithShape="1">
          <a:blip r:embed="rId3">
            <a:alphaModFix/>
          </a:blip>
          <a:srcRect r="5141" b="9255"/>
          <a:stretch/>
        </p:blipFill>
        <p:spPr>
          <a:xfrm>
            <a:off x="3255175" y="963475"/>
            <a:ext cx="5888850" cy="41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 r="95869"/>
          <a:stretch/>
        </p:blipFill>
        <p:spPr>
          <a:xfrm>
            <a:off x="0" y="0"/>
            <a:ext cx="33167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369075" y="1850572"/>
            <a:ext cx="3977954" cy="148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Delivery Security</a:t>
            </a:r>
            <a:endParaRPr sz="48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5" name="Google Shape;195;p21"/>
          <p:cNvCxnSpPr/>
          <p:nvPr/>
        </p:nvCxnSpPr>
        <p:spPr>
          <a:xfrm>
            <a:off x="858500" y="994675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1"/>
          <p:cNvPicPr preferRelativeResize="0"/>
          <p:nvPr/>
        </p:nvPicPr>
        <p:blipFill rotWithShape="1">
          <a:blip r:embed="rId3">
            <a:alphaModFix/>
          </a:blip>
          <a:srcRect b="89261"/>
          <a:stretch/>
        </p:blipFill>
        <p:spPr>
          <a:xfrm>
            <a:off x="2935775" y="1"/>
            <a:ext cx="6208250" cy="10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064" y="4662386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313075" y="481950"/>
            <a:ext cx="8830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Delivery </a:t>
            </a:r>
            <a:r>
              <a:rPr lang="en" sz="2400">
                <a:solidFill>
                  <a:srgbClr val="006AB0"/>
                </a:solidFill>
                <a:latin typeface="Raleway Thin"/>
                <a:ea typeface="Raleway Thin"/>
                <a:cs typeface="Raleway Thin"/>
                <a:sym typeface="Raleway Thin"/>
              </a:rPr>
              <a:t>Exposures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4" name="Google Shape;204;p22"/>
          <p:cNvCxnSpPr/>
          <p:nvPr/>
        </p:nvCxnSpPr>
        <p:spPr>
          <a:xfrm>
            <a:off x="389375" y="404938"/>
            <a:ext cx="731400" cy="0"/>
          </a:xfrm>
          <a:prstGeom prst="straightConnector1">
            <a:avLst/>
          </a:prstGeom>
          <a:noFill/>
          <a:ln w="38100" cap="flat" cmpd="sng">
            <a:solidFill>
              <a:srgbClr val="006A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2"/>
          <p:cNvSpPr txBox="1"/>
          <p:nvPr/>
        </p:nvSpPr>
        <p:spPr>
          <a:xfrm>
            <a:off x="313075" y="2169213"/>
            <a:ext cx="35259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Wrong Thing Released</a:t>
            </a: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On-screen Show (16:9)</PresentationFormat>
  <Paragraphs>138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Raleway</vt:lpstr>
      <vt:lpstr>Lato</vt:lpstr>
      <vt:lpstr>Raleway Thin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Ashley Cusberth</cp:lastModifiedBy>
  <cp:revision>1</cp:revision>
  <dcterms:modified xsi:type="dcterms:W3CDTF">2020-09-03T18:56:47Z</dcterms:modified>
</cp:coreProperties>
</file>